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452" r:id="rId2"/>
    <p:sldId id="453" r:id="rId3"/>
    <p:sldId id="504" r:id="rId4"/>
    <p:sldId id="271" r:id="rId5"/>
    <p:sldId id="507" r:id="rId6"/>
    <p:sldId id="497" r:id="rId7"/>
    <p:sldId id="503" r:id="rId8"/>
    <p:sldId id="427" r:id="rId9"/>
    <p:sldId id="428" r:id="rId10"/>
    <p:sldId id="417" r:id="rId11"/>
    <p:sldId id="257" r:id="rId12"/>
    <p:sldId id="398" r:id="rId13"/>
    <p:sldId id="495" r:id="rId14"/>
    <p:sldId id="461" r:id="rId15"/>
    <p:sldId id="472" r:id="rId16"/>
    <p:sldId id="463" r:id="rId17"/>
    <p:sldId id="464" r:id="rId18"/>
    <p:sldId id="466" r:id="rId19"/>
    <p:sldId id="465" r:id="rId20"/>
    <p:sldId id="462" r:id="rId21"/>
    <p:sldId id="467" r:id="rId22"/>
    <p:sldId id="468" r:id="rId23"/>
    <p:sldId id="469" r:id="rId24"/>
    <p:sldId id="470" r:id="rId25"/>
    <p:sldId id="425" r:id="rId26"/>
    <p:sldId id="420" r:id="rId27"/>
    <p:sldId id="474" r:id="rId28"/>
    <p:sldId id="4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25"/>
    <p:restoredTop sz="79201"/>
  </p:normalViewPr>
  <p:slideViewPr>
    <p:cSldViewPr snapToGrid="0" snapToObjects="1">
      <p:cViewPr varScale="1">
        <p:scale>
          <a:sx n="82" d="100"/>
          <a:sy n="82" d="100"/>
        </p:scale>
        <p:origin x="5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1155DB-25CE-DB4D-A797-83CC6F7CCB8C}" type="datetimeFigureOut">
              <a:rPr lang="en-US" smtClean="0"/>
              <a:t>6/3/19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F7DC30-1CFA-2C42-8697-DD85FAD785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319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940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191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0887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987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1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 is thought to be at least 3,000 years old</a:t>
            </a:r>
          </a:p>
          <a:p>
            <a:endParaRPr lang="en-GB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Recent progress in game AI has demonstrated that given enough data or experience, machines can rival or surpass even the most skilled human decision makers in a number of complex domains.  There is now a clear need and opportunity to apply modern AI to military decision-making problems including operational planning. 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particular, I’ll describe how statistical forward planning algorithms can be used to make intelligent actions in a range of environments or to help inform human decision makers.  This will help to avoid unforeseen consequences and might even make the world a better place!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767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69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what you need to do to add this magic AI to your game or system: the ones to be careful with are copy and next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991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412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Dice image related to games and to random evolutionary processes…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79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06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a 1000 dimensional space.  Note how initially the graph is steep then it becomes more shallow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277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random solutions will all be TERRIBLE.  But some slightly less terrible than others!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07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BEA4-B438-DA41-8AC9-5E131F69F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F7D8A5-473D-9746-84CC-ABDADE115E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E2B64-B034-2C4D-90D5-4478BA37C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D2F61-D535-9543-AD47-FE1E2336C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58887-A9B4-B54E-BD58-B86158FA4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93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4B2D-DA94-594C-909E-D99E68244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71A0E-05AF-9743-9151-499A2A1B12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950D0-9786-8C47-B661-255183CD2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6F5A3-C2BB-9545-A82C-04252F2B9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726D8-1098-C647-B0C5-7FB78C88B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6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186833-CEA6-9A48-9026-1C87D93042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BE833-2B94-8448-A7D8-BD2547FFD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8F3F8-A84E-2643-959C-6EE4BA401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048EA-21FC-864C-BD9E-0CF80B739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AFC11-B579-A642-A667-53C1EEA9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244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6574E-CDDC-194B-8AFA-AD475B144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19278-8E9C-3B41-9B7A-83F25DEFA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F4753-F7F5-AC49-9481-F3922D559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74789-D56E-3B47-A3EC-3DA014363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B9CEF-1ED6-DF4B-BF7B-7161856E5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39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E9D94-A926-294C-AFB9-CC01FCE80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0E51A-0D03-894B-8D0F-E0AF8B196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63AAC-6E92-CC4B-9682-FBC76FBDE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9878B-A517-2A44-819A-F1BE03E5D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7EFE2-BE7F-1C47-9025-407184749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1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C02ED-7325-4244-B908-CA3BC349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56AB8-0043-084D-93A7-F5B003E505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1E590F-6516-9B45-B9AB-5E44781F6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04102E-3050-1142-85EF-FB81A13DA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73977-8C0B-D340-B2E7-5DB4B4F70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62261-4286-F04E-B4F0-85A4DFF70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734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1099-F324-5249-BA65-4E3FBA849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25281-F9C6-4541-80E3-DBB8EC3AB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A7CA0-0885-C943-8853-55E1D581F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40A8FB-9801-CB4E-BFEF-318CBD98E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4DD7B1-16DD-CE43-97DD-B369AB8A37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F65C57-FF79-8F43-9CB6-12D8A5373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C8A9B5-B32D-7841-846F-760BB9E2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676FA2-60E3-BE40-BD68-44382B42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435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7854-A2D4-B24A-99EE-DF44B2E21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78383B-BDCA-6747-A6FD-7655BE0F1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2342EA-F296-2443-9772-814EB5D24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E9BEF6-56B5-4246-A14D-F1F0BE08C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45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6139C5-D5B0-084D-B89B-488330728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C827FB-9532-7347-92B1-185AFAA2F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752C8-931B-3449-BB87-2AE63CF01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122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1BB9A-C140-3442-80D4-07EE7136F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AD678-3B15-3742-993B-0920850EC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3BE61-BE9B-814D-A444-9C7638453F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EF110B-44C6-5549-BBDC-ED8D326C7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9A4E7-2D34-1847-80CE-26F00CF0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AC49C-3E91-8E4D-BB59-BC7692FB0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643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EC9E6-2237-7448-88D6-BACC77FE6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229A14-21D3-3A4E-8644-5E8AB2C4B5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E52143-D16E-3348-BCF8-4A4B9C4FD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B2A10-A8C5-E743-8E5A-2A1BFAA3B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FDC0B-D154-9942-876D-17E9000DE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40D46-3313-604C-88D4-68CD53905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737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9B5DB5-6345-9449-B208-BC8820405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51197-79AA-324C-8B3B-B1F4A74DE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86B86-CDB9-7B44-8E57-C6BD168EF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C75AE-3301-D941-8E69-D1964ADAB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5F3A4-1C36-E944-863F-267516BEE9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4184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youtu.be/G2aoxYODs9U?t=3m27s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9944B-1554-984F-8072-8CE205979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605" y="278411"/>
            <a:ext cx="11823700" cy="4138606"/>
          </a:xfrm>
        </p:spPr>
        <p:txBody>
          <a:bodyPr>
            <a:noAutofit/>
          </a:bodyPr>
          <a:lstStyle/>
          <a:p>
            <a:r>
              <a:rPr lang="en-GB" sz="4400" dirty="0"/>
              <a:t>Game AI Intro</a:t>
            </a:r>
            <a:br>
              <a:rPr lang="en-US" sz="5400" dirty="0"/>
            </a:br>
            <a:br>
              <a:rPr lang="en-US" sz="5400" dirty="0"/>
            </a:br>
            <a:r>
              <a:rPr lang="en-US" sz="3600" dirty="0"/>
              <a:t>Simon Lucas</a:t>
            </a:r>
            <a:br>
              <a:rPr lang="en-US" sz="3600" dirty="0"/>
            </a:br>
            <a:br>
              <a:rPr lang="en-US" sz="3600" dirty="0"/>
            </a:br>
            <a:endParaRPr lang="en-US" sz="3600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959466-DB7E-9B41-90F1-E46C04B1C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605" y="278411"/>
            <a:ext cx="1270000" cy="127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8E3412-1803-8C4C-B349-9EDCE1757D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3305" y="278411"/>
            <a:ext cx="127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40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AE19-1465-CA49-AAAA-611252ED2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Best approach?</a:t>
            </a:r>
            <a:br>
              <a:rPr lang="en-GB" dirty="0"/>
            </a:br>
            <a:r>
              <a:rPr lang="en-GB" dirty="0"/>
              <a:t>Hand-coded versus SFP v. Deep RL / 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001928-D61A-6C4C-A243-C16C87D42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5330" y="1563624"/>
            <a:ext cx="6301340" cy="4965192"/>
          </a:xfrm>
        </p:spPr>
      </p:pic>
    </p:spTree>
    <p:extLst>
      <p:ext uri="{BB962C8B-B14F-4D97-AF65-F5344CB8AC3E}">
        <p14:creationId xmlns:p14="http://schemas.microsoft.com/office/powerpoint/2010/main" val="1955246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F4C7C-A2B9-5949-A2A0-7848B55E6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and Rapidly adaptive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4A546-D34A-004F-A8B8-BBE4A698A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93640"/>
            <a:ext cx="10515600" cy="14881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Need to be able to copy the system state</a:t>
            </a:r>
          </a:p>
          <a:p>
            <a:r>
              <a:rPr lang="en-US" dirty="0"/>
              <a:t>And rapidly advance it</a:t>
            </a:r>
          </a:p>
          <a:p>
            <a:r>
              <a:rPr lang="en-US" dirty="0"/>
              <a:t>Rule of thumb for video games: &gt; 1000 simulation ticks per decision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FB3763-A581-3B42-A4F6-A0817541E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196" y="1583850"/>
            <a:ext cx="4340005" cy="330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93CA3C-C263-3047-9BD8-1275E6059C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5019" y="1583850"/>
            <a:ext cx="2223201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991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8306FF"/>
          </a:solidFill>
        </p:spPr>
        <p:txBody>
          <a:bodyPr>
            <a:normAutofit fontScale="90000"/>
          </a:bodyPr>
          <a:lstStyle/>
          <a:p>
            <a:r>
              <a:rPr lang="en-US" dirty="0"/>
              <a:t>Statistical Simulation based AI</a:t>
            </a:r>
            <a:br>
              <a:rPr lang="en-US" dirty="0"/>
            </a:b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Forward model + SFP = Powerful 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01328"/>
            <a:ext cx="10515600" cy="4675967"/>
          </a:xfrm>
        </p:spPr>
        <p:txBody>
          <a:bodyPr>
            <a:normAutofit/>
          </a:bodyPr>
          <a:lstStyle/>
          <a:p>
            <a:r>
              <a:rPr lang="en-US" dirty="0"/>
              <a:t>Relies on fast forward model: </a:t>
            </a:r>
          </a:p>
          <a:p>
            <a:r>
              <a:rPr lang="en-GB" dirty="0"/>
              <a:t>A</a:t>
            </a:r>
            <a:r>
              <a:rPr lang="en-US" dirty="0" err="1"/>
              <a:t>im</a:t>
            </a:r>
            <a:r>
              <a:rPr lang="en-US" dirty="0"/>
              <a:t> to run this 1000 x real-time</a:t>
            </a:r>
          </a:p>
          <a:p>
            <a:pPr lvl="1"/>
            <a:r>
              <a:rPr lang="en-US" dirty="0"/>
              <a:t>(actually 100 x or 10 x may be enough …)</a:t>
            </a:r>
          </a:p>
          <a:p>
            <a:pPr lvl="1"/>
            <a:r>
              <a:rPr lang="en-US" sz="11500" b="1" dirty="0"/>
              <a:t>F(</a:t>
            </a:r>
            <a:r>
              <a:rPr lang="en-US" sz="11500" b="1" dirty="0" err="1"/>
              <a:t>s,a</a:t>
            </a:r>
            <a:r>
              <a:rPr lang="en-US" sz="11500" b="1" dirty="0"/>
              <a:t>)-&gt; s’</a:t>
            </a:r>
          </a:p>
          <a:p>
            <a:r>
              <a:rPr lang="en-US" sz="3600" b="1" dirty="0"/>
              <a:t>Deals with collaborators and adversaries</a:t>
            </a:r>
          </a:p>
        </p:txBody>
      </p:sp>
    </p:spTree>
    <p:extLst>
      <p:ext uri="{BB962C8B-B14F-4D97-AF65-F5344CB8AC3E}">
        <p14:creationId xmlns:p14="http://schemas.microsoft.com/office/powerpoint/2010/main" val="1682572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CE21C-E867-3D48-8456-95EC51FDC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42" y="259733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Creating and Searching </a:t>
            </a:r>
            <a:br>
              <a:rPr lang="en-US" dirty="0"/>
            </a:br>
            <a:r>
              <a:rPr lang="en-US" dirty="0"/>
              <a:t>Search Spaces</a:t>
            </a:r>
          </a:p>
        </p:txBody>
      </p:sp>
    </p:spTree>
    <p:extLst>
      <p:ext uri="{BB962C8B-B14F-4D97-AF65-F5344CB8AC3E}">
        <p14:creationId xmlns:p14="http://schemas.microsoft.com/office/powerpoint/2010/main" val="208782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87A2A-C058-544A-ABC2-FFAC76ACA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0544"/>
          </a:xfrm>
        </p:spPr>
        <p:txBody>
          <a:bodyPr/>
          <a:lstStyle/>
          <a:p>
            <a:pPr algn="ctr"/>
            <a:r>
              <a:rPr lang="en-US" dirty="0"/>
              <a:t>Search Space Example: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A221A-E78D-EB4D-A521-439FDE3A2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42226"/>
            <a:ext cx="5086082" cy="3073155"/>
          </a:xfrm>
        </p:spPr>
        <p:txBody>
          <a:bodyPr/>
          <a:lstStyle/>
          <a:p>
            <a:r>
              <a:rPr lang="en-US" dirty="0"/>
              <a:t>This is a 200 x 200 binary image</a:t>
            </a:r>
          </a:p>
          <a:p>
            <a:r>
              <a:rPr lang="en-US" dirty="0"/>
              <a:t>Hence it has 40,000 pixels</a:t>
            </a:r>
          </a:p>
          <a:p>
            <a:r>
              <a:rPr lang="en-US" dirty="0"/>
              <a:t>Each one is either black or white</a:t>
            </a:r>
          </a:p>
          <a:p>
            <a:r>
              <a:rPr lang="en-US" dirty="0"/>
              <a:t>How many possible images are there of this type?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6723F5-3A02-9042-8221-6E73ABB5B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126" y="1189895"/>
            <a:ext cx="5214649" cy="533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532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91562-B492-2A48-91A1-C579E0A70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answer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39657-69EF-F342-8B98-F8748493E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4400" dirty="0"/>
              <a:t>2</a:t>
            </a:r>
            <a:r>
              <a:rPr lang="en-US" sz="34400" baseline="30000" dirty="0"/>
              <a:t>40,000</a:t>
            </a:r>
            <a:endParaRPr lang="en-US" sz="34400" dirty="0"/>
          </a:p>
        </p:txBody>
      </p:sp>
    </p:spTree>
    <p:extLst>
      <p:ext uri="{BB962C8B-B14F-4D97-AF65-F5344CB8AC3E}">
        <p14:creationId xmlns:p14="http://schemas.microsoft.com/office/powerpoint/2010/main" val="1599438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B4913-C11C-1843-93EE-EAA9ED6C4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Chaos from order is EASY!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73F38-D454-F341-B5CD-71E209498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01C56D-33EB-E948-A170-6B12B9C9E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287" y="1409989"/>
            <a:ext cx="9565425" cy="479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146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E427-65C1-C242-B32E-450314D20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andomWalkAwayFromImage.mov">
            <a:hlinkClick r:id="" action="ppaction://media"/>
            <a:extLst>
              <a:ext uri="{FF2B5EF4-FFF2-40B4-BE49-F238E27FC236}">
                <a16:creationId xmlns:a16="http://schemas.microsoft.com/office/drawing/2014/main" id="{2D5DD9FA-4E9D-5B49-80CF-A5104FE94F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580992"/>
          </a:xfrm>
        </p:spPr>
      </p:pic>
    </p:spTree>
    <p:extLst>
      <p:ext uri="{BB962C8B-B14F-4D97-AF65-F5344CB8AC3E}">
        <p14:creationId xmlns:p14="http://schemas.microsoft.com/office/powerpoint/2010/main" val="3410643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BD274-C85F-AC48-AFCE-7EEC8F31C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11" y="365125"/>
            <a:ext cx="3223919" cy="6023318"/>
          </a:xfrm>
        </p:spPr>
        <p:txBody>
          <a:bodyPr/>
          <a:lstStyle/>
          <a:p>
            <a:r>
              <a:rPr lang="en-US" dirty="0"/>
              <a:t>Errors</a:t>
            </a:r>
            <a:br>
              <a:rPr lang="en-US" dirty="0"/>
            </a:br>
            <a:r>
              <a:rPr lang="en-US" dirty="0"/>
              <a:t>accumulate</a:t>
            </a:r>
            <a:br>
              <a:rPr lang="en-US" dirty="0"/>
            </a:br>
            <a:r>
              <a:rPr lang="en-US" dirty="0"/>
              <a:t>with random mutations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D08592-33ED-7747-A205-108252FB7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5130" y="0"/>
            <a:ext cx="88568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105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F959D-076C-D240-937E-970C437A5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we can turn order into chaos…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CBCD7-A7A5-C24B-B9AA-CD6EA624E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can we turn chaos into order?</a:t>
            </a:r>
          </a:p>
          <a:p>
            <a:r>
              <a:rPr lang="en-US" dirty="0"/>
              <a:t>Or even evolve something new and brilliant?</a:t>
            </a:r>
          </a:p>
        </p:txBody>
      </p:sp>
    </p:spTree>
    <p:extLst>
      <p:ext uri="{BB962C8B-B14F-4D97-AF65-F5344CB8AC3E}">
        <p14:creationId xmlns:p14="http://schemas.microsoft.com/office/powerpoint/2010/main" val="863960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EF651-617B-2741-90BD-FF2A04A8B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Game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E68AE-AB65-424F-9E24-9DBE8DBA4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Given an interesting and complex situation (perhaps with incomplete or incorrect information)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5400" dirty="0"/>
              <a:t>What shall I do next?</a:t>
            </a:r>
          </a:p>
          <a:p>
            <a:pPr marL="0" indent="0">
              <a:buNone/>
            </a:pPr>
            <a:endParaRPr lang="en-US" sz="5400" dirty="0"/>
          </a:p>
          <a:p>
            <a:pPr marL="0" indent="0">
              <a:buNone/>
            </a:pPr>
            <a:r>
              <a:rPr lang="en-US" sz="4400" dirty="0"/>
              <a:t>There is increasing potential to Game AI for real-world decision making…</a:t>
            </a:r>
          </a:p>
        </p:txBody>
      </p:sp>
    </p:spTree>
    <p:extLst>
      <p:ext uri="{BB962C8B-B14F-4D97-AF65-F5344CB8AC3E}">
        <p14:creationId xmlns:p14="http://schemas.microsoft.com/office/powerpoint/2010/main" val="1318466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FC630-1954-9247-BB6B-524F87E1C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2945"/>
          </a:xfrm>
        </p:spPr>
        <p:txBody>
          <a:bodyPr>
            <a:normAutofit/>
          </a:bodyPr>
          <a:lstStyle/>
          <a:p>
            <a:r>
              <a:rPr lang="en-US" sz="8000" dirty="0"/>
              <a:t>YES! Simulated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96E8E-3A3A-1743-81A8-D715A5BE0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357"/>
            <a:ext cx="10515600" cy="4003606"/>
          </a:xfrm>
        </p:spPr>
        <p:txBody>
          <a:bodyPr>
            <a:normAutofit/>
          </a:bodyPr>
          <a:lstStyle/>
          <a:p>
            <a:r>
              <a:rPr lang="en-US" sz="4400" dirty="0"/>
              <a:t>Start with randomly generated solutions</a:t>
            </a:r>
          </a:p>
          <a:p>
            <a:pPr lvl="1"/>
            <a:r>
              <a:rPr lang="en-US" sz="4000" dirty="0"/>
              <a:t>Evaluate them (check how good they are)</a:t>
            </a:r>
          </a:p>
          <a:p>
            <a:pPr lvl="1"/>
            <a:r>
              <a:rPr lang="en-US" sz="4000" dirty="0"/>
              <a:t>Generate new ones by mutating best ones</a:t>
            </a:r>
          </a:p>
          <a:p>
            <a:pPr lvl="1"/>
            <a:r>
              <a:rPr lang="en-US" sz="4000" dirty="0"/>
              <a:t>Replace worst with the new ones</a:t>
            </a:r>
          </a:p>
          <a:p>
            <a:r>
              <a:rPr lang="en-US" sz="4400" dirty="0"/>
              <a:t>Repeat above three steps many times</a:t>
            </a:r>
          </a:p>
        </p:txBody>
      </p:sp>
    </p:spTree>
    <p:extLst>
      <p:ext uri="{BB962C8B-B14F-4D97-AF65-F5344CB8AC3E}">
        <p14:creationId xmlns:p14="http://schemas.microsoft.com/office/powerpoint/2010/main" val="37775087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A5EFF-F4E7-F645-88E0-C892DADD7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1721"/>
            <a:ext cx="4438135" cy="5541405"/>
          </a:xfrm>
        </p:spPr>
        <p:txBody>
          <a:bodyPr/>
          <a:lstStyle/>
          <a:p>
            <a:r>
              <a:rPr lang="en-US" dirty="0"/>
              <a:t>Simple Example:</a:t>
            </a:r>
            <a:br>
              <a:rPr lang="en-US" dirty="0"/>
            </a:br>
            <a:r>
              <a:rPr lang="en-US" dirty="0"/>
              <a:t>Fitness is based on similarity to a target image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How quickly can you recognize it?</a:t>
            </a:r>
          </a:p>
        </p:txBody>
      </p:sp>
      <p:pic>
        <p:nvPicPr>
          <p:cNvPr id="7" name="EvolveImageSmall.mov">
            <a:hlinkClick r:id="" action="ppaction://media"/>
            <a:extLst>
              <a:ext uri="{FF2B5EF4-FFF2-40B4-BE49-F238E27FC236}">
                <a16:creationId xmlns:a16="http://schemas.microsoft.com/office/drawing/2014/main" id="{94F9DD97-00EC-DF4A-B2D1-910C18DC79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3600" y="160637"/>
            <a:ext cx="6116595" cy="6523575"/>
          </a:xfrm>
        </p:spPr>
      </p:pic>
    </p:spTree>
    <p:extLst>
      <p:ext uri="{BB962C8B-B14F-4D97-AF65-F5344CB8AC3E}">
        <p14:creationId xmlns:p14="http://schemas.microsoft.com/office/powerpoint/2010/main" val="276221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1F8F5-EE8E-5B40-9091-689595FED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459892" cy="6635578"/>
          </a:xfrm>
        </p:spPr>
        <p:txBody>
          <a:bodyPr/>
          <a:lstStyle/>
          <a:p>
            <a:r>
              <a:rPr lang="en-US" dirty="0"/>
              <a:t>Initial rapid improvements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but progress slows as we approach perfection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204406-5C63-7C43-86C0-7FB9F02CB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797" y="86497"/>
            <a:ext cx="8460991" cy="654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861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0222E-5F08-F941-B1E2-2501CF2C9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use these principles to create </a:t>
            </a:r>
            <a:br>
              <a:rPr lang="en-US" dirty="0"/>
            </a:br>
            <a:r>
              <a:rPr lang="en-US" dirty="0"/>
              <a:t>General Game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9B344-D275-E64E-901F-5D6B2C2B2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copies of the game state</a:t>
            </a:r>
          </a:p>
          <a:p>
            <a:r>
              <a:rPr lang="en-US" dirty="0"/>
              <a:t>Evolve action sequences to meet best outcomes</a:t>
            </a:r>
          </a:p>
          <a:p>
            <a:r>
              <a:rPr lang="en-US" dirty="0"/>
              <a:t>Works well across a range of games</a:t>
            </a:r>
          </a:p>
        </p:txBody>
      </p:sp>
    </p:spTree>
    <p:extLst>
      <p:ext uri="{BB962C8B-B14F-4D97-AF65-F5344CB8AC3E}">
        <p14:creationId xmlns:p14="http://schemas.microsoft.com/office/powerpoint/2010/main" val="1408235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97BB-A83A-E047-9228-02F211F3E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F46D9-97FC-0C44-818B-273558310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[thrust, turn left, fire, fire, turn left, …] -&gt; +250 points</a:t>
            </a:r>
          </a:p>
          <a:p>
            <a:r>
              <a:rPr lang="en-US" dirty="0"/>
              <a:t>MUTATE!</a:t>
            </a:r>
          </a:p>
          <a:p>
            <a:r>
              <a:rPr lang="en-US" dirty="0"/>
              <a:t>[thrust, turn right, fire, fire, thrust, …] -&gt; + 350 points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But the actions can be anything in any game –</a:t>
            </a:r>
          </a:p>
          <a:p>
            <a:r>
              <a:rPr lang="en-US" dirty="0"/>
              <a:t> the algorithm does not care!</a:t>
            </a:r>
          </a:p>
        </p:txBody>
      </p:sp>
    </p:spTree>
    <p:extLst>
      <p:ext uri="{BB962C8B-B14F-4D97-AF65-F5344CB8AC3E}">
        <p14:creationId xmlns:p14="http://schemas.microsoft.com/office/powerpoint/2010/main" val="2451907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EE0C-5FFE-A545-AE14-C2E08A0E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5728"/>
          </a:xfrm>
        </p:spPr>
        <p:txBody>
          <a:bodyPr>
            <a:normAutofit fontScale="90000"/>
          </a:bodyPr>
          <a:lstStyle/>
          <a:p>
            <a:r>
              <a:rPr lang="en-GB" dirty="0"/>
              <a:t>Copy state (20), copy-mutate </a:t>
            </a:r>
            <a:r>
              <a:rPr lang="en-GB" dirty="0" err="1"/>
              <a:t>seq</a:t>
            </a:r>
            <a:r>
              <a:rPr lang="en-GB" dirty="0"/>
              <a:t>(20), </a:t>
            </a:r>
            <a:br>
              <a:rPr lang="en-GB" dirty="0"/>
            </a:br>
            <a:r>
              <a:rPr lang="en-GB" dirty="0"/>
              <a:t>run (20 x 100), score (20), play, shift, repeat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7CBBC1-D86B-7141-B6F8-C0738F1DF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227" y="1436030"/>
            <a:ext cx="1522228" cy="847952"/>
          </a:xfrm>
        </p:spPr>
      </p:pic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FFA0A4DA-A78B-C141-998C-C02539EAA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27" y="3998260"/>
            <a:ext cx="1522228" cy="8479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9C7E3CE-1A7C-244F-8EC0-2F3256EBBB5C}"/>
              </a:ext>
            </a:extLst>
          </p:cNvPr>
          <p:cNvSpPr txBox="1"/>
          <p:nvPr/>
        </p:nvSpPr>
        <p:spPr>
          <a:xfrm>
            <a:off x="2725271" y="1436030"/>
            <a:ext cx="92515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93</a:t>
            </a:r>
            <a:r>
              <a:rPr lang="en-GB" dirty="0"/>
              <a:t>	 [</a:t>
            </a:r>
            <a:r>
              <a:rPr lang="en-GB" sz="3600" b="1" dirty="0"/>
              <a:t>2</a:t>
            </a:r>
            <a:r>
              <a:rPr lang="en-GB" dirty="0"/>
              <a:t>, 17, 1, 11, 7, 5, 14, 8, 2, 12, </a:t>
            </a:r>
            <a:r>
              <a:rPr lang="en-GB" b="1" dirty="0"/>
              <a:t>16</a:t>
            </a:r>
            <a:r>
              <a:rPr lang="en-GB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1, 14, 9, 13, 17, 13, 0, 17, 0, 2, 16, 6, 8, 16, 7, 7, 1, 2, 15, 5, 0, 0, 4, 10, 5, 8, 11, 3, 13, 15, 2, 13, 5, 9, 3, 0, 5, 15, 13, 3, 6, 15, 11, 12, 16, 10, 8, 12, 15, 17, 14, 2, 7, 5, 8, 2, 10, 5, 4, 13, 14, 1, 2, 1, 15, 4, 7, 3, 15, 15, 16, 3, 11, 12, 4, 11, 2, 17, 15, 9, 1, 0, 9, 15, 16, 8, 4, 12, 7, 16, 11, 6, 4, 8, 10, 4, 7, 17, 17, 9, 5, 10, 16, 11, 4, 8, 7, 1, 1, 13, 5, 4, 12, 15, 8, 13, 13, 13, 13, 13]</a:t>
            </a:r>
          </a:p>
          <a:p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1E5CD097-4CF9-9746-B7AB-3C2CB601EDCF}"/>
              </a:ext>
            </a:extLst>
          </p:cNvPr>
          <p:cNvSpPr/>
          <p:nvPr/>
        </p:nvSpPr>
        <p:spPr>
          <a:xfrm>
            <a:off x="838200" y="2283983"/>
            <a:ext cx="484095" cy="17142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DF558654-2424-A544-A81C-1F76D20B364E}"/>
              </a:ext>
            </a:extLst>
          </p:cNvPr>
          <p:cNvSpPr/>
          <p:nvPr/>
        </p:nvSpPr>
        <p:spPr>
          <a:xfrm>
            <a:off x="773206" y="4846212"/>
            <a:ext cx="614082" cy="2011788"/>
          </a:xfrm>
          <a:prstGeom prst="downArrow">
            <a:avLst>
              <a:gd name="adj1" fmla="val 4259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F8B830-0119-CD4B-908F-6C4130851F77}"/>
              </a:ext>
            </a:extLst>
          </p:cNvPr>
          <p:cNvSpPr txBox="1"/>
          <p:nvPr/>
        </p:nvSpPr>
        <p:spPr>
          <a:xfrm>
            <a:off x="2725271" y="4141694"/>
            <a:ext cx="90005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472</a:t>
            </a:r>
            <a:r>
              <a:rPr lang="en-GB" dirty="0"/>
              <a:t>	 [</a:t>
            </a:r>
            <a:r>
              <a:rPr lang="en-GB" sz="3600" b="1" dirty="0"/>
              <a:t>2</a:t>
            </a:r>
            <a:r>
              <a:rPr lang="en-GB" dirty="0"/>
              <a:t>, 17, 1, 11, 7, 5, 14, 8, 2, 12, </a:t>
            </a:r>
            <a:r>
              <a:rPr lang="en-GB" b="1" dirty="0"/>
              <a:t>15</a:t>
            </a:r>
            <a:r>
              <a:rPr lang="en-GB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15, 14, 9, 13, 17, 13, 0, 17, 0, 2, 16, 6, 8, 16, 7, 7, 1, 2, 15, 5, 0, 0, 4, 10, 5, 8, 11, 3, 13, 15, 2, 13, 5, 9, 3, 5, 5, 15, 13, 3, 6, 15, 11, 12, 16, 10, 3, 12, 15, 17, 14, 2, 7, 5, 8, 2, 10, 5, 4, 13, 14, 1, 2, 1, 15, 4, 7, 3, 15, 15, 16, 3, 11, 7, 4, 11, 2, 17, 15, 9, 1, 0, 9, 15, 16, 8, 4, 12, 7, 16, 11, 6, 4, 8, 10, 4, 7, 17, 17, 9, 5, 10, 16, 11, 4, 8, 7, 1, 1, 13, 5, 4, 12, 15, 8, 13, 13, 13, 13, 13]</a:t>
            </a:r>
          </a:p>
          <a:p>
            <a:endParaRPr lang="en-US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24EF115D-4089-D24E-B35D-149ABB618F0B}"/>
              </a:ext>
            </a:extLst>
          </p:cNvPr>
          <p:cNvSpPr/>
          <p:nvPr/>
        </p:nvSpPr>
        <p:spPr>
          <a:xfrm>
            <a:off x="1767455" y="1690688"/>
            <a:ext cx="957816" cy="442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0F6C927-5B27-5346-A86C-5ABDE03B9714}"/>
              </a:ext>
            </a:extLst>
          </p:cNvPr>
          <p:cNvSpPr/>
          <p:nvPr/>
        </p:nvSpPr>
        <p:spPr>
          <a:xfrm>
            <a:off x="1767455" y="4240687"/>
            <a:ext cx="957816" cy="442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3675E9-2AFB-1D46-A096-AF6CAB959F53}"/>
              </a:ext>
            </a:extLst>
          </p:cNvPr>
          <p:cNvSpPr txBox="1"/>
          <p:nvPr/>
        </p:nvSpPr>
        <p:spPr>
          <a:xfrm>
            <a:off x="1172970" y="2888699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copy</a:t>
            </a:r>
            <a:endParaRPr lang="en-US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7B13B1-C54B-7141-B20A-FD4761C6BAEF}"/>
              </a:ext>
            </a:extLst>
          </p:cNvPr>
          <p:cNvSpPr txBox="1"/>
          <p:nvPr/>
        </p:nvSpPr>
        <p:spPr>
          <a:xfrm>
            <a:off x="1824319" y="2045644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eval</a:t>
            </a:r>
            <a:endParaRPr lang="en-US" sz="28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2A207EC-C40D-9946-827B-10A311BDCEDB}"/>
              </a:ext>
            </a:extLst>
          </p:cNvPr>
          <p:cNvSpPr txBox="1"/>
          <p:nvPr/>
        </p:nvSpPr>
        <p:spPr>
          <a:xfrm>
            <a:off x="1176045" y="5450929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copy</a:t>
            </a:r>
            <a:endParaRPr lang="en-US" sz="2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E8D442-C44A-C042-B640-47A99DC0F4F2}"/>
              </a:ext>
            </a:extLst>
          </p:cNvPr>
          <p:cNvSpPr txBox="1"/>
          <p:nvPr/>
        </p:nvSpPr>
        <p:spPr>
          <a:xfrm>
            <a:off x="1775846" y="4584602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eval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044627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Rolling Horizon Evolution in Asteroids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BCA07A8-B3C9-1440-9B42-9EEB284C0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82860"/>
            <a:ext cx="10515600" cy="4236867"/>
          </a:xfrm>
        </p:spPr>
      </p:pic>
    </p:spTree>
    <p:extLst>
      <p:ext uri="{BB962C8B-B14F-4D97-AF65-F5344CB8AC3E}">
        <p14:creationId xmlns:p14="http://schemas.microsoft.com/office/powerpoint/2010/main" val="34283945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90978-AF6A-9D40-8702-49F7D4976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3257"/>
          </a:xfrm>
        </p:spPr>
        <p:txBody>
          <a:bodyPr>
            <a:normAutofit/>
          </a:bodyPr>
          <a:lstStyle/>
          <a:p>
            <a:r>
              <a:rPr lang="en-US" dirty="0"/>
              <a:t>Rolling Horizon Evolution in Planet Wars</a:t>
            </a:r>
            <a:br>
              <a:rPr lang="en-US" dirty="0"/>
            </a:br>
            <a:r>
              <a:rPr lang="en-US" sz="2700" dirty="0"/>
              <a:t>(each number-pair specifies source and target planets for fleet transits)</a:t>
            </a:r>
            <a:endParaRPr lang="en-US" dirty="0"/>
          </a:p>
        </p:txBody>
      </p:sp>
      <p:pic>
        <p:nvPicPr>
          <p:cNvPr id="5" name="Content Placeholder 4">
            <a:hlinkClick r:id="rId2"/>
            <a:extLst>
              <a:ext uri="{FF2B5EF4-FFF2-40B4-BE49-F238E27FC236}">
                <a16:creationId xmlns:a16="http://schemas.microsoft.com/office/drawing/2014/main" id="{5C9E26A7-AFB8-5C41-8E67-1ACE23287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200" y="1546224"/>
            <a:ext cx="9376856" cy="4790351"/>
          </a:xfrm>
        </p:spPr>
      </p:pic>
    </p:spTree>
    <p:extLst>
      <p:ext uri="{BB962C8B-B14F-4D97-AF65-F5344CB8AC3E}">
        <p14:creationId xmlns:p14="http://schemas.microsoft.com/office/powerpoint/2010/main" val="7393944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3F7DE-F162-F24A-8325-86B85BFC4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5300" dirty="0"/>
              <a:t>Questions?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731DB71-9C63-AF4F-A0B9-9189ACF32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761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BC164-C3DD-D44C-A0B0-7AC02950D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Progress in Game AI…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82EB6-E0BA-3E4F-83ED-74345BE37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789696" cy="4351338"/>
          </a:xfrm>
        </p:spPr>
        <p:txBody>
          <a:bodyPr/>
          <a:lstStyle/>
          <a:p>
            <a:r>
              <a:rPr lang="en-US" dirty="0"/>
              <a:t>Go</a:t>
            </a:r>
          </a:p>
          <a:p>
            <a:r>
              <a:rPr lang="en-US" dirty="0"/>
              <a:t>Poker</a:t>
            </a:r>
          </a:p>
          <a:p>
            <a:r>
              <a:rPr lang="en-US" dirty="0"/>
              <a:t>StarCraft</a:t>
            </a:r>
          </a:p>
          <a:p>
            <a:r>
              <a:rPr lang="en-US" dirty="0"/>
              <a:t>General Video Game AI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E89B7E-8FB7-EA41-BD8B-CB1BD2556785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 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FF077A-BADD-DE40-803E-FEC606FF2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7896" y="1556490"/>
            <a:ext cx="7595163" cy="42764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6D61A3-E439-5940-8F3F-28B6C13AF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4083" y="4001294"/>
            <a:ext cx="3487162" cy="244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386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40075-27EF-FB45-9353-14DF7623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Reinforcement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3B02D-4235-4149-8CB3-716113AE9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</a:t>
            </a:r>
          </a:p>
          <a:p>
            <a:pPr lvl="1"/>
            <a:r>
              <a:rPr lang="en-GB" dirty="0"/>
              <a:t>Does not require a fast forward model</a:t>
            </a:r>
          </a:p>
          <a:p>
            <a:pPr lvl="1"/>
            <a:r>
              <a:rPr lang="en-GB" dirty="0"/>
              <a:t>Learns to act through experience</a:t>
            </a:r>
          </a:p>
          <a:p>
            <a:pPr lvl="1"/>
            <a:r>
              <a:rPr lang="en-GB" dirty="0"/>
              <a:t>Can achieve amazing play strength given the right problem and sufficient engineering effort (e.g. AlphaZero)</a:t>
            </a:r>
          </a:p>
          <a:p>
            <a:r>
              <a:rPr lang="en-GB" dirty="0"/>
              <a:t>Against</a:t>
            </a:r>
          </a:p>
          <a:p>
            <a:pPr lvl="1"/>
            <a:r>
              <a:rPr lang="en-GB" dirty="0"/>
              <a:t>Long training times</a:t>
            </a:r>
          </a:p>
          <a:p>
            <a:pPr lvl="1"/>
            <a:r>
              <a:rPr lang="en-GB" dirty="0"/>
              <a:t>Poor adaptability: learned strategies may be brittle (can be broken by small changes in environment)</a:t>
            </a:r>
          </a:p>
          <a:p>
            <a:pPr lvl="1"/>
            <a:r>
              <a:rPr lang="en-GB" dirty="0"/>
              <a:t>Not very explainable (though not a total black box)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475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43132-7E46-1140-A4FA-B7A7ADCE3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433FC-4D84-3242-A416-1B4045966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Rapid learning</a:t>
            </a:r>
          </a:p>
          <a:p>
            <a:r>
              <a:rPr lang="en-US" dirty="0"/>
              <a:t>Dealing with large numbers of actors</a:t>
            </a:r>
          </a:p>
          <a:p>
            <a:r>
              <a:rPr lang="en-US" dirty="0"/>
              <a:t>Open-ended decision spaces</a:t>
            </a:r>
          </a:p>
          <a:p>
            <a:r>
              <a:rPr lang="en-US" dirty="0"/>
              <a:t>Partial observability</a:t>
            </a:r>
          </a:p>
          <a:p>
            <a:pPr lvl="1"/>
            <a:r>
              <a:rPr lang="en-US" dirty="0"/>
              <a:t>Of state, beliefs, objectives</a:t>
            </a:r>
          </a:p>
          <a:p>
            <a:pPr lvl="1"/>
            <a:endParaRPr lang="en-US" dirty="0"/>
          </a:p>
          <a:p>
            <a:r>
              <a:rPr lang="en-US" dirty="0"/>
              <a:t>Statistical Forward Planning (SFP) algorithms offer a general solution</a:t>
            </a:r>
          </a:p>
        </p:txBody>
      </p:sp>
    </p:spTree>
    <p:extLst>
      <p:ext uri="{BB962C8B-B14F-4D97-AF65-F5344CB8AC3E}">
        <p14:creationId xmlns:p14="http://schemas.microsoft.com/office/powerpoint/2010/main" val="1332119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1416C-3974-4649-8F6E-8F951AF029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Is Statistical Forward Planning the next Deep Learning?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320D54-3FDE-E047-A53C-5108E56BA8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But more explainable …</a:t>
            </a:r>
          </a:p>
        </p:txBody>
      </p:sp>
    </p:spTree>
    <p:extLst>
      <p:ext uri="{BB962C8B-B14F-4D97-AF65-F5344CB8AC3E}">
        <p14:creationId xmlns:p14="http://schemas.microsoft.com/office/powerpoint/2010/main" val="3179658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A6156-E210-B146-B76F-FDA75A780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Statistical Forward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2E8E2-A95D-F640-8937-194996BD6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Explainable?</a:t>
            </a:r>
          </a:p>
          <a:p>
            <a:pPr lvl="1"/>
            <a:r>
              <a:rPr lang="en-US" sz="3600" dirty="0"/>
              <a:t>watch the simulated outcomes</a:t>
            </a:r>
          </a:p>
          <a:p>
            <a:r>
              <a:rPr lang="en-US" sz="4000" dirty="0"/>
              <a:t>Tunable:</a:t>
            </a:r>
          </a:p>
          <a:p>
            <a:pPr lvl="1"/>
            <a:r>
              <a:rPr lang="en-US" sz="3600" dirty="0"/>
              <a:t>Tune sequence length for far-sightedness</a:t>
            </a:r>
          </a:p>
          <a:p>
            <a:pPr lvl="1"/>
            <a:r>
              <a:rPr lang="en-US" sz="3600" dirty="0"/>
              <a:t>Tune </a:t>
            </a:r>
            <a:r>
              <a:rPr lang="en-US" sz="3600" dirty="0" err="1"/>
              <a:t>nEvals</a:t>
            </a:r>
            <a:r>
              <a:rPr lang="en-US" sz="3600" dirty="0"/>
              <a:t> for thoroughness</a:t>
            </a:r>
          </a:p>
          <a:p>
            <a:pPr lvl="1"/>
            <a:r>
              <a:rPr lang="en-US" sz="3600" dirty="0"/>
              <a:t>Tune shift-buffer for consistency</a:t>
            </a:r>
          </a:p>
        </p:txBody>
      </p:sp>
    </p:spTree>
    <p:extLst>
      <p:ext uri="{BB962C8B-B14F-4D97-AF65-F5344CB8AC3E}">
        <p14:creationId xmlns:p14="http://schemas.microsoft.com/office/powerpoint/2010/main" val="1057137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4F24F-E481-8C4E-A682-7C15DEACD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SFP AI: you need to implement: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746C3-3C4B-8140-90E4-1CD3048D5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640542"/>
            <a:ext cx="7886700" cy="481404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25" b="1" dirty="0"/>
              <a:t>public interface </a:t>
            </a:r>
            <a:r>
              <a:rPr lang="en-GB" sz="2625" dirty="0" err="1"/>
              <a:t>AbstractGameState</a:t>
            </a:r>
            <a:r>
              <a:rPr lang="en-GB" sz="2625" dirty="0"/>
              <a:t> {</a:t>
            </a:r>
            <a:br>
              <a:rPr lang="en-GB" sz="2625" dirty="0"/>
            </a:br>
            <a:br>
              <a:rPr lang="en-GB" sz="2625" dirty="0"/>
            </a:br>
            <a:r>
              <a:rPr lang="en-GB" sz="2625" b="1" dirty="0"/>
              <a:t>    </a:t>
            </a:r>
            <a:r>
              <a:rPr lang="en-GB" sz="2625" b="1" dirty="0" err="1"/>
              <a:t>AbstractGameState</a:t>
            </a:r>
            <a:r>
              <a:rPr lang="en-GB" sz="2625" b="1" dirty="0"/>
              <a:t> copy();</a:t>
            </a:r>
            <a:br>
              <a:rPr lang="en-GB" sz="2625" b="1" dirty="0"/>
            </a:br>
            <a:br>
              <a:rPr lang="en-GB" sz="2625" b="1" dirty="0"/>
            </a:br>
            <a:r>
              <a:rPr lang="en-GB" sz="2625" b="1" dirty="0"/>
              <a:t>    </a:t>
            </a:r>
            <a:r>
              <a:rPr lang="en-GB" sz="2625" b="1" dirty="0" err="1"/>
              <a:t>AbstractGameState</a:t>
            </a:r>
            <a:r>
              <a:rPr lang="en-GB" sz="2625" b="1" dirty="0"/>
              <a:t> next(</a:t>
            </a:r>
            <a:r>
              <a:rPr lang="en-GB" sz="2625" b="1" dirty="0" err="1"/>
              <a:t>int</a:t>
            </a:r>
            <a:r>
              <a:rPr lang="en-GB" sz="2625" b="1" dirty="0"/>
              <a:t>[] actions);</a:t>
            </a:r>
            <a:br>
              <a:rPr lang="en-GB" sz="2625" b="1" dirty="0"/>
            </a:br>
            <a:br>
              <a:rPr lang="en-GB" sz="2625" dirty="0"/>
            </a:br>
            <a:r>
              <a:rPr lang="en-GB" sz="2625" dirty="0"/>
              <a:t>    </a:t>
            </a:r>
            <a:r>
              <a:rPr lang="en-GB" sz="2625" b="1" dirty="0" err="1"/>
              <a:t>int</a:t>
            </a:r>
            <a:r>
              <a:rPr lang="en-GB" sz="2625" b="1" dirty="0"/>
              <a:t> </a:t>
            </a:r>
            <a:r>
              <a:rPr lang="en-GB" sz="2625" dirty="0" err="1"/>
              <a:t>nActions</a:t>
            </a:r>
            <a:r>
              <a:rPr lang="en-GB" sz="2625" dirty="0"/>
              <a:t>();</a:t>
            </a:r>
            <a:br>
              <a:rPr lang="en-GB" sz="2625" dirty="0"/>
            </a:br>
            <a:br>
              <a:rPr lang="en-GB" sz="2625" dirty="0"/>
            </a:br>
            <a:r>
              <a:rPr lang="en-GB" sz="2625" dirty="0"/>
              <a:t>    </a:t>
            </a:r>
            <a:r>
              <a:rPr lang="en-GB" sz="2625" b="1" dirty="0"/>
              <a:t>double </a:t>
            </a:r>
            <a:r>
              <a:rPr lang="en-GB" sz="2625" dirty="0" err="1"/>
              <a:t>getScore</a:t>
            </a:r>
            <a:r>
              <a:rPr lang="en-GB" sz="2625" dirty="0"/>
              <a:t>();</a:t>
            </a:r>
            <a:br>
              <a:rPr lang="en-GB" sz="2625" dirty="0"/>
            </a:br>
            <a:br>
              <a:rPr lang="en-GB" sz="2625" dirty="0"/>
            </a:br>
            <a:r>
              <a:rPr lang="en-GB" sz="2625" dirty="0"/>
              <a:t>    </a:t>
            </a:r>
            <a:r>
              <a:rPr lang="en-GB" sz="2625" b="1" dirty="0" err="1"/>
              <a:t>boolean</a:t>
            </a:r>
            <a:r>
              <a:rPr lang="en-GB" sz="2625" b="1" dirty="0"/>
              <a:t> </a:t>
            </a:r>
            <a:r>
              <a:rPr lang="en-GB" sz="2625" dirty="0" err="1"/>
              <a:t>isTerminal</a:t>
            </a:r>
            <a:r>
              <a:rPr lang="en-GB" sz="2625" dirty="0"/>
              <a:t>();</a:t>
            </a:r>
            <a:br>
              <a:rPr lang="en-GB" sz="2625" dirty="0"/>
            </a:br>
            <a:br>
              <a:rPr lang="en-GB" sz="2625" dirty="0"/>
            </a:br>
            <a:r>
              <a:rPr lang="en-GB" sz="2625" dirty="0"/>
              <a:t>}</a:t>
            </a: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184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6184" y="365127"/>
            <a:ext cx="7886700" cy="1985155"/>
          </a:xfrm>
        </p:spPr>
        <p:txBody>
          <a:bodyPr>
            <a:noAutofit/>
          </a:bodyPr>
          <a:lstStyle/>
          <a:p>
            <a:r>
              <a:rPr lang="en-US" sz="3200" dirty="0"/>
              <a:t>microRTS</a:t>
            </a:r>
            <a:r>
              <a:rPr lang="mr-IN" sz="3200" dirty="0"/>
              <a:t>–</a:t>
            </a:r>
            <a:r>
              <a:rPr lang="en-US" sz="3200" dirty="0"/>
              <a:t> another excellent challenge – branching factor of around 50,000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184" y="2350281"/>
            <a:ext cx="7653166" cy="4351338"/>
          </a:xfrm>
        </p:spPr>
      </p:pic>
    </p:spTree>
    <p:extLst>
      <p:ext uri="{BB962C8B-B14F-4D97-AF65-F5344CB8AC3E}">
        <p14:creationId xmlns:p14="http://schemas.microsoft.com/office/powerpoint/2010/main" val="3075996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2513</TotalTime>
  <Words>649</Words>
  <Application>Microsoft Macintosh PowerPoint</Application>
  <PresentationFormat>Widescreen</PresentationFormat>
  <Paragraphs>118</Paragraphs>
  <Slides>28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Courier New</vt:lpstr>
      <vt:lpstr>Mangal</vt:lpstr>
      <vt:lpstr>Office Theme</vt:lpstr>
      <vt:lpstr>Game AI Intro  Simon Lucas  </vt:lpstr>
      <vt:lpstr>Game AI</vt:lpstr>
      <vt:lpstr>Recent Progress in Game AI…</vt:lpstr>
      <vt:lpstr>Deep Reinforcement Learning</vt:lpstr>
      <vt:lpstr>Challenges</vt:lpstr>
      <vt:lpstr>Is Statistical Forward Planning the next Deep Learning?</vt:lpstr>
      <vt:lpstr>Statistical Forward Planning</vt:lpstr>
      <vt:lpstr>Adding SFP AI: you need to implement:</vt:lpstr>
      <vt:lpstr>microRTS– another excellent challenge – branching factor of around 50,000 </vt:lpstr>
      <vt:lpstr>Best approach? Hand-coded versus SFP v. Deep RL / ?</vt:lpstr>
      <vt:lpstr>General and Rapidly adaptive AI</vt:lpstr>
      <vt:lpstr>Statistical Simulation based AI Forward model + SFP = Powerful AI</vt:lpstr>
      <vt:lpstr>Creating and Searching  Search Spaces</vt:lpstr>
      <vt:lpstr>Search Space Example: Images</vt:lpstr>
      <vt:lpstr>The answer is:</vt:lpstr>
      <vt:lpstr>Creating Chaos from order is EASY!</vt:lpstr>
      <vt:lpstr>PowerPoint Presentation</vt:lpstr>
      <vt:lpstr>Errors accumulate with random mutations</vt:lpstr>
      <vt:lpstr>So we can turn order into chaos…</vt:lpstr>
      <vt:lpstr>YES! Simulated Evolution</vt:lpstr>
      <vt:lpstr>Simple Example: Fitness is based on similarity to a target image  How quickly can you recognize it?</vt:lpstr>
      <vt:lpstr>Initial rapid improvements  but progress slows as we approach perfection</vt:lpstr>
      <vt:lpstr>We can use these principles to create  General Game AI</vt:lpstr>
      <vt:lpstr>How it works</vt:lpstr>
      <vt:lpstr>Copy state (20), copy-mutate seq(20),  run (20 x 100), score (20), play, shift, repeat</vt:lpstr>
      <vt:lpstr>Rolling Horizon Evolution in Asteroids</vt:lpstr>
      <vt:lpstr>Rolling Horizon Evolution in Planet Wars (each number-pair specifies source and target planets for fleet transits)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Forward Planning</dc:title>
  <dc:creator>Simon Lucas</dc:creator>
  <cp:lastModifiedBy>Simon Lucas</cp:lastModifiedBy>
  <cp:revision>90</cp:revision>
  <dcterms:created xsi:type="dcterms:W3CDTF">2018-05-14T14:52:08Z</dcterms:created>
  <dcterms:modified xsi:type="dcterms:W3CDTF">2019-06-03T10:01:23Z</dcterms:modified>
</cp:coreProperties>
</file>

<file path=docProps/thumbnail.jpeg>
</file>